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 id="261" r:id="rId17"/>
    <p:sldId id="262" r:id="rId18"/>
    <p:sldId id="263" r:id="rId19"/>
    <p:sldId id="264" r:id="rId20"/>
    <p:sldId id="265" r:id="rId21"/>
    <p:sldId id="266" r:id="rId2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ource Serif Pro" charset="1" panose="02040603050405020204"/>
      <p:regular r:id="rId10"/>
    </p:embeddedFont>
    <p:embeddedFont>
      <p:font typeface="Source Serif Pro Bold" charset="1" panose="020408030504050202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https://youtu.be/y-NqOwFb5j8" TargetMode="External" Type="http://schemas.openxmlformats.org/officeDocument/2006/relationships/video"/></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https://youtu.be/JX02QQXfb_o" TargetMode="External" Type="http://schemas.openxmlformats.org/officeDocument/2006/relationships/video"/></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F6E9"/>
        </a:solidFill>
      </p:bgPr>
    </p:bg>
    <p:spTree>
      <p:nvGrpSpPr>
        <p:cNvPr id="1" name=""/>
        <p:cNvGrpSpPr/>
        <p:nvPr/>
      </p:nvGrpSpPr>
      <p:grpSpPr>
        <a:xfrm>
          <a:off x="0" y="0"/>
          <a:ext cx="0" cy="0"/>
          <a:chOff x="0" y="0"/>
          <a:chExt cx="0" cy="0"/>
        </a:xfrm>
      </p:grpSpPr>
      <p:grpSp>
        <p:nvGrpSpPr>
          <p:cNvPr name="Group 2" id="2"/>
          <p:cNvGrpSpPr/>
          <p:nvPr/>
        </p:nvGrpSpPr>
        <p:grpSpPr>
          <a:xfrm rot="1287753">
            <a:off x="13873877" y="-2305741"/>
            <a:ext cx="8251146" cy="16615445"/>
            <a:chOff x="0" y="0"/>
            <a:chExt cx="403632" cy="812800"/>
          </a:xfrm>
        </p:grpSpPr>
        <p:sp>
          <p:nvSpPr>
            <p:cNvPr name="Freeform 3" id="3"/>
            <p:cNvSpPr/>
            <p:nvPr/>
          </p:nvSpPr>
          <p:spPr>
            <a:xfrm>
              <a:off x="0" y="0"/>
              <a:ext cx="403632" cy="812800"/>
            </a:xfrm>
            <a:custGeom>
              <a:avLst/>
              <a:gdLst/>
              <a:ahLst/>
              <a:cxnLst/>
              <a:rect r="r" b="b" t="t" l="l"/>
              <a:pathLst>
                <a:path h="812800" w="403632">
                  <a:moveTo>
                    <a:pt x="0" y="0"/>
                  </a:moveTo>
                  <a:lnTo>
                    <a:pt x="403632" y="0"/>
                  </a:lnTo>
                  <a:lnTo>
                    <a:pt x="403632" y="812800"/>
                  </a:lnTo>
                  <a:lnTo>
                    <a:pt x="0" y="812800"/>
                  </a:lnTo>
                  <a:close/>
                </a:path>
              </a:pathLst>
            </a:custGeom>
            <a:solidFill>
              <a:srgbClr val="273841"/>
            </a:solidFill>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pic>
        <p:nvPicPr>
          <p:cNvPr name="Picture 5" id="5"/>
          <p:cNvPicPr>
            <a:picLocks noChangeAspect="true"/>
          </p:cNvPicPr>
          <p:nvPr/>
        </p:nvPicPr>
        <p:blipFill>
          <a:blip r:embed="rId2"/>
          <a:srcRect l="0" t="0" r="0" b="0"/>
          <a:stretch>
            <a:fillRect/>
          </a:stretch>
        </p:blipFill>
        <p:spPr>
          <a:xfrm flipH="false" flipV="false" rot="0">
            <a:off x="1144719" y="1028700"/>
            <a:ext cx="7061217" cy="8717551"/>
          </a:xfrm>
          <a:prstGeom prst="rect">
            <a:avLst/>
          </a:prstGeom>
        </p:spPr>
      </p:pic>
      <p:sp>
        <p:nvSpPr>
          <p:cNvPr name="TextBox 6" id="6"/>
          <p:cNvSpPr txBox="true"/>
          <p:nvPr/>
        </p:nvSpPr>
        <p:spPr>
          <a:xfrm rot="0">
            <a:off x="12687861" y="6898957"/>
            <a:ext cx="5775667" cy="3195319"/>
          </a:xfrm>
          <a:prstGeom prst="rect">
            <a:avLst/>
          </a:prstGeom>
        </p:spPr>
        <p:txBody>
          <a:bodyPr anchor="t" rtlCol="false" tIns="0" lIns="0" bIns="0" rIns="0">
            <a:spAutoFit/>
          </a:bodyPr>
          <a:lstStyle/>
          <a:p>
            <a:pPr algn="ctr">
              <a:lnSpc>
                <a:spcPts val="12880"/>
              </a:lnSpc>
            </a:pPr>
            <a:r>
              <a:rPr lang="en-US" sz="9200">
                <a:solidFill>
                  <a:srgbClr val="FFFFFF"/>
                </a:solidFill>
                <a:latin typeface="Source Serif Pro Bold"/>
              </a:rPr>
              <a:t>Lesson Overview</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F6E9"/>
        </a:solidFill>
      </p:bgPr>
    </p:bg>
    <p:spTree>
      <p:nvGrpSpPr>
        <p:cNvPr id="1" name=""/>
        <p:cNvGrpSpPr/>
        <p:nvPr/>
      </p:nvGrpSpPr>
      <p:grpSpPr>
        <a:xfrm>
          <a:off x="0" y="0"/>
          <a:ext cx="0" cy="0"/>
          <a:chOff x="0" y="0"/>
          <a:chExt cx="0" cy="0"/>
        </a:xfrm>
      </p:grpSpPr>
      <p:grpSp>
        <p:nvGrpSpPr>
          <p:cNvPr name="Group 2" id="2"/>
          <p:cNvGrpSpPr/>
          <p:nvPr/>
        </p:nvGrpSpPr>
        <p:grpSpPr>
          <a:xfrm rot="-4150752">
            <a:off x="-916160" y="5428644"/>
            <a:ext cx="3105058" cy="9956561"/>
            <a:chOff x="0" y="0"/>
            <a:chExt cx="1378939" cy="4421652"/>
          </a:xfrm>
        </p:grpSpPr>
        <p:sp>
          <p:nvSpPr>
            <p:cNvPr name="Freeform 3" id="3"/>
            <p:cNvSpPr/>
            <p:nvPr/>
          </p:nvSpPr>
          <p:spPr>
            <a:xfrm>
              <a:off x="0" y="0"/>
              <a:ext cx="1378939" cy="4421652"/>
            </a:xfrm>
            <a:custGeom>
              <a:avLst/>
              <a:gdLst/>
              <a:ahLst/>
              <a:cxnLst/>
              <a:rect r="r" b="b" t="t" l="l"/>
              <a:pathLst>
                <a:path h="4421652" w="1378939">
                  <a:moveTo>
                    <a:pt x="0" y="0"/>
                  </a:moveTo>
                  <a:lnTo>
                    <a:pt x="1378939" y="0"/>
                  </a:lnTo>
                  <a:lnTo>
                    <a:pt x="1378939" y="4421652"/>
                  </a:lnTo>
                  <a:lnTo>
                    <a:pt x="0" y="4421652"/>
                  </a:lnTo>
                  <a:close/>
                </a:path>
              </a:pathLst>
            </a:custGeom>
            <a:solidFill>
              <a:srgbClr val="273841"/>
            </a:solidFill>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pic>
        <p:nvPicPr>
          <p:cNvPr name="Picture 5" id="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5894" y="8240014"/>
            <a:ext cx="2759819" cy="1625784"/>
          </a:xfrm>
          <a:prstGeom prst="rect">
            <a:avLst/>
          </a:prstGeom>
        </p:spPr>
      </p:pic>
      <p:sp>
        <p:nvSpPr>
          <p:cNvPr name="TextBox 6" id="6"/>
          <p:cNvSpPr txBox="true"/>
          <p:nvPr/>
        </p:nvSpPr>
        <p:spPr>
          <a:xfrm rot="0">
            <a:off x="9245918" y="2369912"/>
            <a:ext cx="7072549" cy="5694521"/>
          </a:xfrm>
          <a:prstGeom prst="rect">
            <a:avLst/>
          </a:prstGeom>
        </p:spPr>
        <p:txBody>
          <a:bodyPr anchor="t" rtlCol="false" tIns="0" lIns="0" bIns="0" rIns="0">
            <a:spAutoFit/>
          </a:bodyPr>
          <a:lstStyle/>
          <a:p>
            <a:pPr marL="547846" indent="-273923" lvl="1">
              <a:lnSpc>
                <a:spcPts val="3806"/>
              </a:lnSpc>
              <a:buFont typeface="Arial"/>
              <a:buChar char="•"/>
            </a:pPr>
            <a:r>
              <a:rPr lang="en-US" sz="2537">
                <a:solidFill>
                  <a:srgbClr val="101F27"/>
                </a:solidFill>
                <a:latin typeface="Source Serif Pro"/>
              </a:rPr>
              <a:t>Invite students to take a closer look at the paintings in the book by Jean Michel Basquiat while reading the poem to the class.</a:t>
            </a:r>
          </a:p>
          <a:p>
            <a:pPr marL="547846" indent="-273923" lvl="1">
              <a:lnSpc>
                <a:spcPts val="3806"/>
              </a:lnSpc>
              <a:buFont typeface="Arial"/>
              <a:buChar char="•"/>
            </a:pPr>
            <a:r>
              <a:rPr lang="en-US" sz="2537">
                <a:solidFill>
                  <a:srgbClr val="101F27"/>
                </a:solidFill>
                <a:latin typeface="Source Serif Pro"/>
              </a:rPr>
              <a:t>Play The chaotic brilliance of artist Jean-Michel Basquiat Youtube video for students.</a:t>
            </a:r>
          </a:p>
          <a:p>
            <a:pPr marL="547846" indent="-273923" lvl="1">
              <a:lnSpc>
                <a:spcPts val="3806"/>
              </a:lnSpc>
              <a:buFont typeface="Arial"/>
              <a:buChar char="•"/>
            </a:pPr>
            <a:r>
              <a:rPr lang="en-US" sz="2537">
                <a:solidFill>
                  <a:srgbClr val="101F27"/>
                </a:solidFill>
                <a:latin typeface="Source Serif Pro"/>
              </a:rPr>
              <a:t>Ask the students to write their own poem using the identified words and phrases to express the message of courage.</a:t>
            </a:r>
          </a:p>
          <a:p>
            <a:pPr marL="547846" indent="-273923" lvl="1">
              <a:lnSpc>
                <a:spcPts val="3806"/>
              </a:lnSpc>
              <a:buFont typeface="Arial"/>
              <a:buChar char="•"/>
            </a:pPr>
            <a:r>
              <a:rPr lang="en-US" sz="2537">
                <a:solidFill>
                  <a:srgbClr val="101F27"/>
                </a:solidFill>
                <a:latin typeface="Source Serif Pro"/>
              </a:rPr>
              <a:t>Ask the students to illustrate their poems using colored markers.</a:t>
            </a:r>
          </a:p>
          <a:p>
            <a:pPr marL="547846" indent="-273923" lvl="1">
              <a:lnSpc>
                <a:spcPts val="3806"/>
              </a:lnSpc>
              <a:buFont typeface="Arial"/>
              <a:buChar char="•"/>
            </a:pPr>
            <a:r>
              <a:rPr lang="en-US" sz="2537">
                <a:solidFill>
                  <a:srgbClr val="101F27"/>
                </a:solidFill>
                <a:latin typeface="Source Serif Pro"/>
              </a:rPr>
              <a:t>Have each student present their poem to the class and explain their illustrations.</a:t>
            </a:r>
          </a:p>
        </p:txBody>
      </p:sp>
      <p:sp>
        <p:nvSpPr>
          <p:cNvPr name="TextBox 7" id="7"/>
          <p:cNvSpPr txBox="true"/>
          <p:nvPr/>
        </p:nvSpPr>
        <p:spPr>
          <a:xfrm rot="0">
            <a:off x="2110421" y="2306002"/>
            <a:ext cx="5498182" cy="1228725"/>
          </a:xfrm>
          <a:prstGeom prst="rect">
            <a:avLst/>
          </a:prstGeom>
        </p:spPr>
        <p:txBody>
          <a:bodyPr anchor="t" rtlCol="false" tIns="0" lIns="0" bIns="0" rIns="0">
            <a:spAutoFit/>
          </a:bodyPr>
          <a:lstStyle/>
          <a:p>
            <a:pPr marL="0" indent="0" lvl="0">
              <a:lnSpc>
                <a:spcPts val="9600"/>
              </a:lnSpc>
              <a:spcBef>
                <a:spcPct val="0"/>
              </a:spcBef>
            </a:pPr>
            <a:r>
              <a:rPr lang="en-US" sz="8000">
                <a:solidFill>
                  <a:srgbClr val="101F27"/>
                </a:solidFill>
                <a:latin typeface="Source Serif Pro Bold"/>
              </a:rPr>
              <a:t>Next Class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F6E9"/>
        </a:solidFill>
      </p:bgPr>
    </p:bg>
    <p:spTree>
      <p:nvGrpSpPr>
        <p:cNvPr id="1" name=""/>
        <p:cNvGrpSpPr/>
        <p:nvPr/>
      </p:nvGrpSpPr>
      <p:grpSpPr>
        <a:xfrm>
          <a:off x="0" y="0"/>
          <a:ext cx="0" cy="0"/>
          <a:chOff x="0" y="0"/>
          <a:chExt cx="0" cy="0"/>
        </a:xfrm>
      </p:grpSpPr>
      <p:grpSp>
        <p:nvGrpSpPr>
          <p:cNvPr name="Group 2" id="2"/>
          <p:cNvGrpSpPr/>
          <p:nvPr/>
        </p:nvGrpSpPr>
        <p:grpSpPr>
          <a:xfrm rot="-10244825">
            <a:off x="17452929" y="-1338872"/>
            <a:ext cx="5235657" cy="13165788"/>
            <a:chOff x="0" y="0"/>
            <a:chExt cx="1378939" cy="3467533"/>
          </a:xfrm>
        </p:grpSpPr>
        <p:sp>
          <p:nvSpPr>
            <p:cNvPr name="Freeform 3" id="3"/>
            <p:cNvSpPr/>
            <p:nvPr/>
          </p:nvSpPr>
          <p:spPr>
            <a:xfrm>
              <a:off x="0" y="0"/>
              <a:ext cx="1378939" cy="3467533"/>
            </a:xfrm>
            <a:custGeom>
              <a:avLst/>
              <a:gdLst/>
              <a:ahLst/>
              <a:cxnLst/>
              <a:rect r="r" b="b" t="t" l="l"/>
              <a:pathLst>
                <a:path h="3467533" w="1378939">
                  <a:moveTo>
                    <a:pt x="0" y="0"/>
                  </a:moveTo>
                  <a:lnTo>
                    <a:pt x="1378939" y="0"/>
                  </a:lnTo>
                  <a:lnTo>
                    <a:pt x="1378939" y="3467533"/>
                  </a:lnTo>
                  <a:lnTo>
                    <a:pt x="0" y="3467533"/>
                  </a:lnTo>
                  <a:close/>
                </a:path>
              </a:pathLst>
            </a:custGeom>
            <a:solidFill>
              <a:srgbClr val="101F27"/>
            </a:solidFill>
          </p:spPr>
        </p:sp>
        <p:sp>
          <p:nvSpPr>
            <p:cNvPr name="TextBox 4" id="4"/>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grpSp>
        <p:nvGrpSpPr>
          <p:cNvPr name="Group 5" id="5"/>
          <p:cNvGrpSpPr/>
          <p:nvPr/>
        </p:nvGrpSpPr>
        <p:grpSpPr>
          <a:xfrm rot="-5861824">
            <a:off x="-5460254" y="4299288"/>
            <a:ext cx="11056025" cy="2008169"/>
            <a:chOff x="0" y="0"/>
            <a:chExt cx="2911875" cy="528900"/>
          </a:xfrm>
        </p:grpSpPr>
        <p:sp>
          <p:nvSpPr>
            <p:cNvPr name="Freeform 6" id="6"/>
            <p:cNvSpPr/>
            <p:nvPr/>
          </p:nvSpPr>
          <p:spPr>
            <a:xfrm>
              <a:off x="0" y="0"/>
              <a:ext cx="2911875" cy="528900"/>
            </a:xfrm>
            <a:custGeom>
              <a:avLst/>
              <a:gdLst/>
              <a:ahLst/>
              <a:cxnLst/>
              <a:rect r="r" b="b" t="t" l="l"/>
              <a:pathLst>
                <a:path h="528900" w="2911875">
                  <a:moveTo>
                    <a:pt x="0" y="0"/>
                  </a:moveTo>
                  <a:lnTo>
                    <a:pt x="2911875" y="0"/>
                  </a:lnTo>
                  <a:lnTo>
                    <a:pt x="2911875" y="528900"/>
                  </a:lnTo>
                  <a:lnTo>
                    <a:pt x="0" y="528900"/>
                  </a:lnTo>
                  <a:close/>
                </a:path>
              </a:pathLst>
            </a:custGeom>
            <a:solidFill>
              <a:srgbClr val="101F27"/>
            </a:solidFill>
          </p:spPr>
        </p:sp>
        <p:sp>
          <p:nvSpPr>
            <p:cNvPr name="TextBox 7" id="7"/>
            <p:cNvSpPr txBox="true"/>
            <p:nvPr/>
          </p:nvSpPr>
          <p:spPr>
            <a:xfrm>
              <a:off x="0" y="-57150"/>
              <a:ext cx="812800" cy="869950"/>
            </a:xfrm>
            <a:prstGeom prst="rect">
              <a:avLst/>
            </a:prstGeom>
          </p:spPr>
          <p:txBody>
            <a:bodyPr anchor="ctr" rtlCol="false" tIns="50800" lIns="50800" bIns="50800" rIns="50800"/>
            <a:lstStyle/>
            <a:p>
              <a:pPr algn="ctr">
                <a:lnSpc>
                  <a:spcPts val="3150"/>
                </a:lnSpc>
              </a:pPr>
            </a:p>
          </p:txBody>
        </p:sp>
      </p:grpSp>
      <p:sp>
        <p:nvSpPr>
          <p:cNvPr name="TextBox 8" id="8"/>
          <p:cNvSpPr txBox="true"/>
          <p:nvPr/>
        </p:nvSpPr>
        <p:spPr>
          <a:xfrm rot="0">
            <a:off x="2400262" y="5942174"/>
            <a:ext cx="6139815" cy="1817371"/>
          </a:xfrm>
          <a:prstGeom prst="rect">
            <a:avLst/>
          </a:prstGeom>
        </p:spPr>
        <p:txBody>
          <a:bodyPr anchor="t" rtlCol="false" tIns="0" lIns="0" bIns="0" rIns="0">
            <a:spAutoFit/>
          </a:bodyPr>
          <a:lstStyle/>
          <a:p>
            <a:pPr algn="l" marL="0" indent="0" lvl="0">
              <a:lnSpc>
                <a:spcPts val="4949"/>
              </a:lnSpc>
              <a:spcBef>
                <a:spcPct val="0"/>
              </a:spcBef>
            </a:pPr>
            <a:r>
              <a:rPr lang="en-US" sz="3299">
                <a:solidFill>
                  <a:srgbClr val="101F27"/>
                </a:solidFill>
                <a:latin typeface="Source Serif Pro"/>
              </a:rPr>
              <a:t>Discuss the power of using one’s own words to express emotions and the importance of courage.</a:t>
            </a:r>
          </a:p>
        </p:txBody>
      </p:sp>
      <p:sp>
        <p:nvSpPr>
          <p:cNvPr name="TextBox 9" id="9"/>
          <p:cNvSpPr txBox="true"/>
          <p:nvPr/>
        </p:nvSpPr>
        <p:spPr>
          <a:xfrm rot="0">
            <a:off x="2434261" y="2729320"/>
            <a:ext cx="13419478" cy="1228725"/>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101F27"/>
                </a:solidFill>
                <a:latin typeface="Source Serif Pro Bold"/>
              </a:rPr>
              <a:t>Closure:</a:t>
            </a:r>
          </a:p>
        </p:txBody>
      </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64203">
            <a:off x="16560128" y="7300937"/>
            <a:ext cx="3808285" cy="2825055"/>
          </a:xfrm>
          <a:prstGeom prst="rect">
            <a:avLst/>
          </a:prstGeom>
        </p:spPr>
      </p:pic>
      <p:sp>
        <p:nvSpPr>
          <p:cNvPr name="TextBox 11" id="11"/>
          <p:cNvSpPr txBox="true"/>
          <p:nvPr/>
        </p:nvSpPr>
        <p:spPr>
          <a:xfrm rot="0">
            <a:off x="9747841" y="5942174"/>
            <a:ext cx="6139897" cy="3055621"/>
          </a:xfrm>
          <a:prstGeom prst="rect">
            <a:avLst/>
          </a:prstGeom>
        </p:spPr>
        <p:txBody>
          <a:bodyPr anchor="t" rtlCol="false" tIns="0" lIns="0" bIns="0" rIns="0">
            <a:spAutoFit/>
          </a:bodyPr>
          <a:lstStyle/>
          <a:p>
            <a:pPr algn="l" marL="0" indent="0" lvl="0">
              <a:lnSpc>
                <a:spcPts val="4949"/>
              </a:lnSpc>
              <a:spcBef>
                <a:spcPct val="0"/>
              </a:spcBef>
            </a:pPr>
            <a:r>
              <a:rPr lang="en-US" sz="3299">
                <a:solidFill>
                  <a:srgbClr val="101F27"/>
                </a:solidFill>
                <a:latin typeface="Source Serif Pro"/>
              </a:rPr>
              <a:t>Remind the students that they can always use their words to express their courage and strength, no matter what they may face in life.</a:t>
            </a:r>
          </a:p>
        </p:txBody>
      </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063155">
            <a:off x="-2162160" y="694594"/>
            <a:ext cx="4069756" cy="2708237"/>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sp>
        <p:nvSpPr>
          <p:cNvPr name="TextBox 2" id="2"/>
          <p:cNvSpPr txBox="true"/>
          <p:nvPr/>
        </p:nvSpPr>
        <p:spPr>
          <a:xfrm rot="0">
            <a:off x="3429162" y="4003034"/>
            <a:ext cx="11429676" cy="2309508"/>
          </a:xfrm>
          <a:prstGeom prst="rect">
            <a:avLst/>
          </a:prstGeom>
        </p:spPr>
        <p:txBody>
          <a:bodyPr anchor="t" rtlCol="false" tIns="0" lIns="0" bIns="0" rIns="0">
            <a:spAutoFit/>
          </a:bodyPr>
          <a:lstStyle/>
          <a:p>
            <a:pPr algn="ctr" marL="0" indent="0" lvl="0">
              <a:lnSpc>
                <a:spcPts val="4511"/>
              </a:lnSpc>
              <a:spcBef>
                <a:spcPct val="0"/>
              </a:spcBef>
            </a:pPr>
            <a:r>
              <a:rPr lang="en-US" sz="4101" u="none">
                <a:solidFill>
                  <a:srgbClr val="F6F6E9"/>
                </a:solidFill>
                <a:latin typeface="Source Serif Pro Bold"/>
              </a:rPr>
              <a:t>Purpose: This lesson plan is designed to use the poem “Life Doesn't Frighten Me At All” by Maya Angelou to teach elementary students about courage and the power of their own words.</a:t>
            </a:r>
          </a:p>
        </p:txBody>
      </p:sp>
      <p:grpSp>
        <p:nvGrpSpPr>
          <p:cNvPr name="Group 3" id="3"/>
          <p:cNvGrpSpPr/>
          <p:nvPr/>
        </p:nvGrpSpPr>
        <p:grpSpPr>
          <a:xfrm rot="592094">
            <a:off x="16838376" y="-1665550"/>
            <a:ext cx="5235657" cy="14808939"/>
            <a:chOff x="0" y="0"/>
            <a:chExt cx="1378939" cy="3900297"/>
          </a:xfrm>
        </p:grpSpPr>
        <p:sp>
          <p:nvSpPr>
            <p:cNvPr name="Freeform 4" id="4"/>
            <p:cNvSpPr/>
            <p:nvPr/>
          </p:nvSpPr>
          <p:spPr>
            <a:xfrm>
              <a:off x="0" y="0"/>
              <a:ext cx="1378939" cy="3900297"/>
            </a:xfrm>
            <a:custGeom>
              <a:avLst/>
              <a:gdLst/>
              <a:ahLst/>
              <a:cxnLst/>
              <a:rect r="r" b="b" t="t" l="l"/>
              <a:pathLst>
                <a:path h="3900297" w="1378939">
                  <a:moveTo>
                    <a:pt x="0" y="0"/>
                  </a:moveTo>
                  <a:lnTo>
                    <a:pt x="1378939" y="0"/>
                  </a:lnTo>
                  <a:lnTo>
                    <a:pt x="1378939" y="3900297"/>
                  </a:lnTo>
                  <a:lnTo>
                    <a:pt x="0" y="3900297"/>
                  </a:lnTo>
                  <a:close/>
                </a:path>
              </a:pathLst>
            </a:custGeom>
            <a:solidFill>
              <a:srgbClr val="C88B48"/>
            </a:solidFill>
            <a:ln>
              <a:noFill/>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grpSp>
        <p:nvGrpSpPr>
          <p:cNvPr name="Group 6" id="6"/>
          <p:cNvGrpSpPr/>
          <p:nvPr/>
        </p:nvGrpSpPr>
        <p:grpSpPr>
          <a:xfrm rot="-1867417">
            <a:off x="-3638142" y="-1349168"/>
            <a:ext cx="5235657" cy="17189618"/>
            <a:chOff x="0" y="0"/>
            <a:chExt cx="1378939" cy="4527307"/>
          </a:xfrm>
        </p:grpSpPr>
        <p:sp>
          <p:nvSpPr>
            <p:cNvPr name="Freeform 7" id="7"/>
            <p:cNvSpPr/>
            <p:nvPr/>
          </p:nvSpPr>
          <p:spPr>
            <a:xfrm>
              <a:off x="0" y="0"/>
              <a:ext cx="1378939" cy="4527307"/>
            </a:xfrm>
            <a:custGeom>
              <a:avLst/>
              <a:gdLst/>
              <a:ahLst/>
              <a:cxnLst/>
              <a:rect r="r" b="b" t="t" l="l"/>
              <a:pathLst>
                <a:path h="4527307" w="1378939">
                  <a:moveTo>
                    <a:pt x="0" y="0"/>
                  </a:moveTo>
                  <a:lnTo>
                    <a:pt x="1378939" y="0"/>
                  </a:lnTo>
                  <a:lnTo>
                    <a:pt x="1378939" y="4527307"/>
                  </a:lnTo>
                  <a:lnTo>
                    <a:pt x="0" y="4527307"/>
                  </a:lnTo>
                  <a:close/>
                </a:path>
              </a:pathLst>
            </a:custGeom>
            <a:solidFill>
              <a:srgbClr val="C88B48"/>
            </a:solidFill>
            <a:ln>
              <a:noFill/>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81348">
            <a:off x="-2571985" y="844606"/>
            <a:ext cx="5143969" cy="404970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13960">
            <a:off x="15333634" y="7024195"/>
            <a:ext cx="2972782" cy="3802395"/>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sp>
        <p:nvSpPr>
          <p:cNvPr name="TextBox 2" id="2"/>
          <p:cNvSpPr txBox="true"/>
          <p:nvPr/>
        </p:nvSpPr>
        <p:spPr>
          <a:xfrm rot="0">
            <a:off x="3429162" y="3807447"/>
            <a:ext cx="11429676" cy="2719730"/>
          </a:xfrm>
          <a:prstGeom prst="rect">
            <a:avLst/>
          </a:prstGeom>
        </p:spPr>
        <p:txBody>
          <a:bodyPr anchor="t" rtlCol="false" tIns="0" lIns="0" bIns="0" rIns="0">
            <a:spAutoFit/>
          </a:bodyPr>
          <a:lstStyle/>
          <a:p>
            <a:pPr algn="ctr" marL="0" indent="0" lvl="0">
              <a:lnSpc>
                <a:spcPts val="5392"/>
              </a:lnSpc>
              <a:spcBef>
                <a:spcPct val="0"/>
              </a:spcBef>
            </a:pPr>
            <a:r>
              <a:rPr lang="en-US" sz="4902" u="none">
                <a:solidFill>
                  <a:srgbClr val="F6F6E9"/>
                </a:solidFill>
                <a:latin typeface="Source Serif Pro Bold"/>
              </a:rPr>
              <a:t>Objective: Students will demonstrate an understanding of the poem and its message of courage by writing their own poem.</a:t>
            </a:r>
          </a:p>
        </p:txBody>
      </p:sp>
      <p:grpSp>
        <p:nvGrpSpPr>
          <p:cNvPr name="Group 3" id="3"/>
          <p:cNvGrpSpPr/>
          <p:nvPr/>
        </p:nvGrpSpPr>
        <p:grpSpPr>
          <a:xfrm rot="592094">
            <a:off x="16838376" y="-1665550"/>
            <a:ext cx="5235657" cy="14808939"/>
            <a:chOff x="0" y="0"/>
            <a:chExt cx="1378939" cy="3900297"/>
          </a:xfrm>
        </p:grpSpPr>
        <p:sp>
          <p:nvSpPr>
            <p:cNvPr name="Freeform 4" id="4"/>
            <p:cNvSpPr/>
            <p:nvPr/>
          </p:nvSpPr>
          <p:spPr>
            <a:xfrm>
              <a:off x="0" y="0"/>
              <a:ext cx="1378939" cy="3900297"/>
            </a:xfrm>
            <a:custGeom>
              <a:avLst/>
              <a:gdLst/>
              <a:ahLst/>
              <a:cxnLst/>
              <a:rect r="r" b="b" t="t" l="l"/>
              <a:pathLst>
                <a:path h="3900297" w="1378939">
                  <a:moveTo>
                    <a:pt x="0" y="0"/>
                  </a:moveTo>
                  <a:lnTo>
                    <a:pt x="1378939" y="0"/>
                  </a:lnTo>
                  <a:lnTo>
                    <a:pt x="1378939" y="3900297"/>
                  </a:lnTo>
                  <a:lnTo>
                    <a:pt x="0" y="3900297"/>
                  </a:lnTo>
                  <a:close/>
                </a:path>
              </a:pathLst>
            </a:custGeom>
            <a:solidFill>
              <a:srgbClr val="C88B48"/>
            </a:solidFill>
            <a:ln>
              <a:noFill/>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grpSp>
        <p:nvGrpSpPr>
          <p:cNvPr name="Group 6" id="6"/>
          <p:cNvGrpSpPr/>
          <p:nvPr/>
        </p:nvGrpSpPr>
        <p:grpSpPr>
          <a:xfrm rot="-1867417">
            <a:off x="-3638142" y="-1349168"/>
            <a:ext cx="5235657" cy="17189618"/>
            <a:chOff x="0" y="0"/>
            <a:chExt cx="1378939" cy="4527307"/>
          </a:xfrm>
        </p:grpSpPr>
        <p:sp>
          <p:nvSpPr>
            <p:cNvPr name="Freeform 7" id="7"/>
            <p:cNvSpPr/>
            <p:nvPr/>
          </p:nvSpPr>
          <p:spPr>
            <a:xfrm>
              <a:off x="0" y="0"/>
              <a:ext cx="1378939" cy="4527307"/>
            </a:xfrm>
            <a:custGeom>
              <a:avLst/>
              <a:gdLst/>
              <a:ahLst/>
              <a:cxnLst/>
              <a:rect r="r" b="b" t="t" l="l"/>
              <a:pathLst>
                <a:path h="4527307" w="1378939">
                  <a:moveTo>
                    <a:pt x="0" y="0"/>
                  </a:moveTo>
                  <a:lnTo>
                    <a:pt x="1378939" y="0"/>
                  </a:lnTo>
                  <a:lnTo>
                    <a:pt x="1378939" y="4527307"/>
                  </a:lnTo>
                  <a:lnTo>
                    <a:pt x="0" y="4527307"/>
                  </a:lnTo>
                  <a:close/>
                </a:path>
              </a:pathLst>
            </a:custGeom>
            <a:solidFill>
              <a:srgbClr val="C88B48"/>
            </a:solidFill>
            <a:ln>
              <a:noFill/>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81348">
            <a:off x="-2571985" y="844606"/>
            <a:ext cx="5143969" cy="404970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13960">
            <a:off x="15333634" y="7024195"/>
            <a:ext cx="2972782" cy="3802395"/>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sp>
        <p:nvSpPr>
          <p:cNvPr name="TextBox 2" id="2"/>
          <p:cNvSpPr txBox="true"/>
          <p:nvPr/>
        </p:nvSpPr>
        <p:spPr>
          <a:xfrm rot="0">
            <a:off x="3429162" y="3469310"/>
            <a:ext cx="11429676" cy="3396005"/>
          </a:xfrm>
          <a:prstGeom prst="rect">
            <a:avLst/>
          </a:prstGeom>
        </p:spPr>
        <p:txBody>
          <a:bodyPr anchor="t" rtlCol="false" tIns="0" lIns="0" bIns="0" rIns="0">
            <a:spAutoFit/>
          </a:bodyPr>
          <a:lstStyle/>
          <a:p>
            <a:pPr algn="ctr" marL="0" indent="0" lvl="0">
              <a:lnSpc>
                <a:spcPts val="5392"/>
              </a:lnSpc>
              <a:spcBef>
                <a:spcPct val="0"/>
              </a:spcBef>
            </a:pPr>
            <a:r>
              <a:rPr lang="en-US" sz="4902" u="none">
                <a:solidFill>
                  <a:srgbClr val="F6F6E9"/>
                </a:solidFill>
                <a:latin typeface="Source Serif Pro Bold"/>
              </a:rPr>
              <a:t>Materials:  </a:t>
            </a:r>
          </a:p>
          <a:p>
            <a:pPr algn="ctr">
              <a:lnSpc>
                <a:spcPts val="5392"/>
              </a:lnSpc>
            </a:pPr>
            <a:r>
              <a:rPr lang="en-US" sz="4902" u="none">
                <a:solidFill>
                  <a:srgbClr val="F6F6E9"/>
                </a:solidFill>
                <a:latin typeface="Source Serif Pro Bold"/>
              </a:rPr>
              <a:t>Copy of the poem “Life Doesn't Frighten Me At All” by Maya Angelou  </a:t>
            </a:r>
          </a:p>
          <a:p>
            <a:pPr algn="ctr">
              <a:lnSpc>
                <a:spcPts val="5392"/>
              </a:lnSpc>
            </a:pPr>
            <a:r>
              <a:rPr lang="en-US" sz="4902" u="none">
                <a:solidFill>
                  <a:srgbClr val="F6F6E9"/>
                </a:solidFill>
                <a:latin typeface="Source Serif Pro Bold"/>
              </a:rPr>
              <a:t>Paper and pencils  </a:t>
            </a:r>
          </a:p>
          <a:p>
            <a:pPr algn="ctr">
              <a:lnSpc>
                <a:spcPts val="5392"/>
              </a:lnSpc>
            </a:pPr>
            <a:r>
              <a:rPr lang="en-US" sz="4902" u="none">
                <a:solidFill>
                  <a:srgbClr val="F6F6E9"/>
                </a:solidFill>
                <a:latin typeface="Source Serif Pro Bold"/>
              </a:rPr>
              <a:t>Colored markers</a:t>
            </a:r>
          </a:p>
        </p:txBody>
      </p:sp>
      <p:grpSp>
        <p:nvGrpSpPr>
          <p:cNvPr name="Group 3" id="3"/>
          <p:cNvGrpSpPr/>
          <p:nvPr/>
        </p:nvGrpSpPr>
        <p:grpSpPr>
          <a:xfrm rot="592094">
            <a:off x="16838376" y="-1665550"/>
            <a:ext cx="5235657" cy="14808939"/>
            <a:chOff x="0" y="0"/>
            <a:chExt cx="1378939" cy="3900297"/>
          </a:xfrm>
        </p:grpSpPr>
        <p:sp>
          <p:nvSpPr>
            <p:cNvPr name="Freeform 4" id="4"/>
            <p:cNvSpPr/>
            <p:nvPr/>
          </p:nvSpPr>
          <p:spPr>
            <a:xfrm>
              <a:off x="0" y="0"/>
              <a:ext cx="1378939" cy="3900297"/>
            </a:xfrm>
            <a:custGeom>
              <a:avLst/>
              <a:gdLst/>
              <a:ahLst/>
              <a:cxnLst/>
              <a:rect r="r" b="b" t="t" l="l"/>
              <a:pathLst>
                <a:path h="3900297" w="1378939">
                  <a:moveTo>
                    <a:pt x="0" y="0"/>
                  </a:moveTo>
                  <a:lnTo>
                    <a:pt x="1378939" y="0"/>
                  </a:lnTo>
                  <a:lnTo>
                    <a:pt x="1378939" y="3900297"/>
                  </a:lnTo>
                  <a:lnTo>
                    <a:pt x="0" y="3900297"/>
                  </a:lnTo>
                  <a:close/>
                </a:path>
              </a:pathLst>
            </a:custGeom>
            <a:solidFill>
              <a:srgbClr val="C88B48"/>
            </a:solidFill>
            <a:ln>
              <a:noFill/>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grpSp>
        <p:nvGrpSpPr>
          <p:cNvPr name="Group 6" id="6"/>
          <p:cNvGrpSpPr/>
          <p:nvPr/>
        </p:nvGrpSpPr>
        <p:grpSpPr>
          <a:xfrm rot="-1867417">
            <a:off x="-3638142" y="-1349168"/>
            <a:ext cx="5235657" cy="17189618"/>
            <a:chOff x="0" y="0"/>
            <a:chExt cx="1378939" cy="4527307"/>
          </a:xfrm>
        </p:grpSpPr>
        <p:sp>
          <p:nvSpPr>
            <p:cNvPr name="Freeform 7" id="7"/>
            <p:cNvSpPr/>
            <p:nvPr/>
          </p:nvSpPr>
          <p:spPr>
            <a:xfrm>
              <a:off x="0" y="0"/>
              <a:ext cx="1378939" cy="4527307"/>
            </a:xfrm>
            <a:custGeom>
              <a:avLst/>
              <a:gdLst/>
              <a:ahLst/>
              <a:cxnLst/>
              <a:rect r="r" b="b" t="t" l="l"/>
              <a:pathLst>
                <a:path h="4527307" w="1378939">
                  <a:moveTo>
                    <a:pt x="0" y="0"/>
                  </a:moveTo>
                  <a:lnTo>
                    <a:pt x="1378939" y="0"/>
                  </a:lnTo>
                  <a:lnTo>
                    <a:pt x="1378939" y="4527307"/>
                  </a:lnTo>
                  <a:lnTo>
                    <a:pt x="0" y="4527307"/>
                  </a:lnTo>
                  <a:close/>
                </a:path>
              </a:pathLst>
            </a:custGeom>
            <a:solidFill>
              <a:srgbClr val="C88B48"/>
            </a:solidFill>
            <a:ln>
              <a:noFill/>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81348">
            <a:off x="-2571985" y="844606"/>
            <a:ext cx="5143969" cy="404970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13960">
            <a:off x="15333634" y="7024195"/>
            <a:ext cx="2972782" cy="3802395"/>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sp>
        <p:nvSpPr>
          <p:cNvPr name="TextBox 2" id="2"/>
          <p:cNvSpPr txBox="true"/>
          <p:nvPr/>
        </p:nvSpPr>
        <p:spPr>
          <a:xfrm rot="0">
            <a:off x="3429162" y="3844290"/>
            <a:ext cx="11429676" cy="2693670"/>
          </a:xfrm>
          <a:prstGeom prst="rect">
            <a:avLst/>
          </a:prstGeom>
        </p:spPr>
        <p:txBody>
          <a:bodyPr anchor="t" rtlCol="false" tIns="0" lIns="0" bIns="0" rIns="0">
            <a:spAutoFit/>
          </a:bodyPr>
          <a:lstStyle/>
          <a:p>
            <a:pPr algn="ctr" marL="0" indent="0" lvl="0">
              <a:lnSpc>
                <a:spcPts val="10560"/>
              </a:lnSpc>
              <a:spcBef>
                <a:spcPct val="0"/>
              </a:spcBef>
            </a:pPr>
            <a:r>
              <a:rPr lang="en-US" sz="9600" u="none">
                <a:solidFill>
                  <a:srgbClr val="F6F6E9"/>
                </a:solidFill>
                <a:latin typeface="Source Serif Pro Bold"/>
              </a:rPr>
              <a:t>Musical Recording of Maya Angelou:</a:t>
            </a:r>
          </a:p>
        </p:txBody>
      </p:sp>
      <p:grpSp>
        <p:nvGrpSpPr>
          <p:cNvPr name="Group 3" id="3"/>
          <p:cNvGrpSpPr/>
          <p:nvPr/>
        </p:nvGrpSpPr>
        <p:grpSpPr>
          <a:xfrm rot="592094">
            <a:off x="16838376" y="-1665550"/>
            <a:ext cx="5235657" cy="14808939"/>
            <a:chOff x="0" y="0"/>
            <a:chExt cx="1378939" cy="3900297"/>
          </a:xfrm>
        </p:grpSpPr>
        <p:sp>
          <p:nvSpPr>
            <p:cNvPr name="Freeform 4" id="4"/>
            <p:cNvSpPr/>
            <p:nvPr/>
          </p:nvSpPr>
          <p:spPr>
            <a:xfrm>
              <a:off x="0" y="0"/>
              <a:ext cx="1378939" cy="3900297"/>
            </a:xfrm>
            <a:custGeom>
              <a:avLst/>
              <a:gdLst/>
              <a:ahLst/>
              <a:cxnLst/>
              <a:rect r="r" b="b" t="t" l="l"/>
              <a:pathLst>
                <a:path h="3900297" w="1378939">
                  <a:moveTo>
                    <a:pt x="0" y="0"/>
                  </a:moveTo>
                  <a:lnTo>
                    <a:pt x="1378939" y="0"/>
                  </a:lnTo>
                  <a:lnTo>
                    <a:pt x="1378939" y="3900297"/>
                  </a:lnTo>
                  <a:lnTo>
                    <a:pt x="0" y="3900297"/>
                  </a:lnTo>
                  <a:close/>
                </a:path>
              </a:pathLst>
            </a:custGeom>
            <a:solidFill>
              <a:srgbClr val="C88B48"/>
            </a:solidFill>
            <a:ln>
              <a:noFill/>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grpSp>
        <p:nvGrpSpPr>
          <p:cNvPr name="Group 6" id="6"/>
          <p:cNvGrpSpPr/>
          <p:nvPr/>
        </p:nvGrpSpPr>
        <p:grpSpPr>
          <a:xfrm rot="-1867417">
            <a:off x="-3638142" y="-1349168"/>
            <a:ext cx="5235657" cy="17189618"/>
            <a:chOff x="0" y="0"/>
            <a:chExt cx="1378939" cy="4527307"/>
          </a:xfrm>
        </p:grpSpPr>
        <p:sp>
          <p:nvSpPr>
            <p:cNvPr name="Freeform 7" id="7"/>
            <p:cNvSpPr/>
            <p:nvPr/>
          </p:nvSpPr>
          <p:spPr>
            <a:xfrm>
              <a:off x="0" y="0"/>
              <a:ext cx="1378939" cy="4527307"/>
            </a:xfrm>
            <a:custGeom>
              <a:avLst/>
              <a:gdLst/>
              <a:ahLst/>
              <a:cxnLst/>
              <a:rect r="r" b="b" t="t" l="l"/>
              <a:pathLst>
                <a:path h="4527307" w="1378939">
                  <a:moveTo>
                    <a:pt x="0" y="0"/>
                  </a:moveTo>
                  <a:lnTo>
                    <a:pt x="1378939" y="0"/>
                  </a:lnTo>
                  <a:lnTo>
                    <a:pt x="1378939" y="4527307"/>
                  </a:lnTo>
                  <a:lnTo>
                    <a:pt x="0" y="4527307"/>
                  </a:lnTo>
                  <a:close/>
                </a:path>
              </a:pathLst>
            </a:custGeom>
            <a:solidFill>
              <a:srgbClr val="C88B48"/>
            </a:solidFill>
            <a:ln>
              <a:noFill/>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81348">
            <a:off x="-2571985" y="844606"/>
            <a:ext cx="5143969" cy="404970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13960">
            <a:off x="15333634" y="7024195"/>
            <a:ext cx="2972782" cy="3802395"/>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1301418" y="732048"/>
            <a:ext cx="15685163" cy="8822903"/>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sp>
        <p:nvSpPr>
          <p:cNvPr name="TextBox 2" id="2"/>
          <p:cNvSpPr txBox="true"/>
          <p:nvPr/>
        </p:nvSpPr>
        <p:spPr>
          <a:xfrm rot="0">
            <a:off x="3429162" y="1844040"/>
            <a:ext cx="11429676" cy="6694170"/>
          </a:xfrm>
          <a:prstGeom prst="rect">
            <a:avLst/>
          </a:prstGeom>
        </p:spPr>
        <p:txBody>
          <a:bodyPr anchor="t" rtlCol="false" tIns="0" lIns="0" bIns="0" rIns="0">
            <a:spAutoFit/>
          </a:bodyPr>
          <a:lstStyle/>
          <a:p>
            <a:pPr algn="ctr" marL="0" indent="0" lvl="0">
              <a:lnSpc>
                <a:spcPts val="10560"/>
              </a:lnSpc>
              <a:spcBef>
                <a:spcPct val="0"/>
              </a:spcBef>
            </a:pPr>
            <a:r>
              <a:rPr lang="en-US" sz="9600" u="none">
                <a:solidFill>
                  <a:srgbClr val="F6F6E9"/>
                </a:solidFill>
                <a:latin typeface="Source Serif Pro Bold"/>
              </a:rPr>
              <a:t>The chaotic brilliance of artist Jean-Michel Basquiat - Jordana Moore Saggese</a:t>
            </a:r>
          </a:p>
        </p:txBody>
      </p:sp>
      <p:grpSp>
        <p:nvGrpSpPr>
          <p:cNvPr name="Group 3" id="3"/>
          <p:cNvGrpSpPr/>
          <p:nvPr/>
        </p:nvGrpSpPr>
        <p:grpSpPr>
          <a:xfrm rot="592094">
            <a:off x="16838376" y="-1665550"/>
            <a:ext cx="5235657" cy="14808939"/>
            <a:chOff x="0" y="0"/>
            <a:chExt cx="1378939" cy="3900297"/>
          </a:xfrm>
        </p:grpSpPr>
        <p:sp>
          <p:nvSpPr>
            <p:cNvPr name="Freeform 4" id="4"/>
            <p:cNvSpPr/>
            <p:nvPr/>
          </p:nvSpPr>
          <p:spPr>
            <a:xfrm>
              <a:off x="0" y="0"/>
              <a:ext cx="1378939" cy="3900297"/>
            </a:xfrm>
            <a:custGeom>
              <a:avLst/>
              <a:gdLst/>
              <a:ahLst/>
              <a:cxnLst/>
              <a:rect r="r" b="b" t="t" l="l"/>
              <a:pathLst>
                <a:path h="3900297" w="1378939">
                  <a:moveTo>
                    <a:pt x="0" y="0"/>
                  </a:moveTo>
                  <a:lnTo>
                    <a:pt x="1378939" y="0"/>
                  </a:lnTo>
                  <a:lnTo>
                    <a:pt x="1378939" y="3900297"/>
                  </a:lnTo>
                  <a:lnTo>
                    <a:pt x="0" y="3900297"/>
                  </a:lnTo>
                  <a:close/>
                </a:path>
              </a:pathLst>
            </a:custGeom>
            <a:solidFill>
              <a:srgbClr val="C88B48"/>
            </a:solidFill>
            <a:ln>
              <a:noFill/>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grpSp>
        <p:nvGrpSpPr>
          <p:cNvPr name="Group 6" id="6"/>
          <p:cNvGrpSpPr/>
          <p:nvPr/>
        </p:nvGrpSpPr>
        <p:grpSpPr>
          <a:xfrm rot="-1867417">
            <a:off x="-3638142" y="-1349168"/>
            <a:ext cx="5235657" cy="17189618"/>
            <a:chOff x="0" y="0"/>
            <a:chExt cx="1378939" cy="4527307"/>
          </a:xfrm>
        </p:grpSpPr>
        <p:sp>
          <p:nvSpPr>
            <p:cNvPr name="Freeform 7" id="7"/>
            <p:cNvSpPr/>
            <p:nvPr/>
          </p:nvSpPr>
          <p:spPr>
            <a:xfrm>
              <a:off x="0" y="0"/>
              <a:ext cx="1378939" cy="4527307"/>
            </a:xfrm>
            <a:custGeom>
              <a:avLst/>
              <a:gdLst/>
              <a:ahLst/>
              <a:cxnLst/>
              <a:rect r="r" b="b" t="t" l="l"/>
              <a:pathLst>
                <a:path h="4527307" w="1378939">
                  <a:moveTo>
                    <a:pt x="0" y="0"/>
                  </a:moveTo>
                  <a:lnTo>
                    <a:pt x="1378939" y="0"/>
                  </a:lnTo>
                  <a:lnTo>
                    <a:pt x="1378939" y="4527307"/>
                  </a:lnTo>
                  <a:lnTo>
                    <a:pt x="0" y="4527307"/>
                  </a:lnTo>
                  <a:close/>
                </a:path>
              </a:pathLst>
            </a:custGeom>
            <a:solidFill>
              <a:srgbClr val="C88B48"/>
            </a:solidFill>
            <a:ln>
              <a:noFill/>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81348">
            <a:off x="-2571985" y="844606"/>
            <a:ext cx="5143969" cy="404970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13960">
            <a:off x="15333634" y="7024195"/>
            <a:ext cx="2972782" cy="3802395"/>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1415716" y="796341"/>
            <a:ext cx="15456567" cy="8694318"/>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01F27"/>
        </a:solidFill>
      </p:bgPr>
    </p:bg>
    <p:spTree>
      <p:nvGrpSpPr>
        <p:cNvPr id="1" name=""/>
        <p:cNvGrpSpPr/>
        <p:nvPr/>
      </p:nvGrpSpPr>
      <p:grpSpPr>
        <a:xfrm>
          <a:off x="0" y="0"/>
          <a:ext cx="0" cy="0"/>
          <a:chOff x="0" y="0"/>
          <a:chExt cx="0" cy="0"/>
        </a:xfrm>
      </p:grpSpPr>
      <p:sp>
        <p:nvSpPr>
          <p:cNvPr name="TextBox 2" id="2"/>
          <p:cNvSpPr txBox="true"/>
          <p:nvPr/>
        </p:nvSpPr>
        <p:spPr>
          <a:xfrm rot="0">
            <a:off x="3429162" y="2151390"/>
            <a:ext cx="11429676" cy="6012796"/>
          </a:xfrm>
          <a:prstGeom prst="rect">
            <a:avLst/>
          </a:prstGeom>
        </p:spPr>
        <p:txBody>
          <a:bodyPr anchor="t" rtlCol="false" tIns="0" lIns="0" bIns="0" rIns="0">
            <a:spAutoFit/>
          </a:bodyPr>
          <a:lstStyle/>
          <a:p>
            <a:pPr algn="ctr" marL="0" indent="0" lvl="0">
              <a:lnSpc>
                <a:spcPts val="3518"/>
              </a:lnSpc>
              <a:spcBef>
                <a:spcPct val="0"/>
              </a:spcBef>
            </a:pPr>
            <a:r>
              <a:rPr lang="en-US" sz="3198" u="none">
                <a:solidFill>
                  <a:srgbClr val="F6F6E9"/>
                </a:solidFill>
                <a:latin typeface="Source Serif Pro Bold"/>
              </a:rPr>
              <a:t>Warm up the class by playing audio recording of Maya Angelou and encourage students to mirror the teacher's movements.</a:t>
            </a:r>
          </a:p>
          <a:p>
            <a:pPr algn="ctr" marL="0" indent="0" lvl="0">
              <a:lnSpc>
                <a:spcPts val="2364"/>
              </a:lnSpc>
              <a:spcBef>
                <a:spcPct val="0"/>
              </a:spcBef>
            </a:pPr>
          </a:p>
          <a:p>
            <a:pPr algn="ctr" marL="0" indent="0" lvl="0">
              <a:lnSpc>
                <a:spcPts val="3518"/>
              </a:lnSpc>
              <a:spcBef>
                <a:spcPct val="0"/>
              </a:spcBef>
            </a:pPr>
            <a:r>
              <a:rPr lang="en-US" sz="3198" u="none">
                <a:solidFill>
                  <a:srgbClr val="F6F6E9"/>
                </a:solidFill>
                <a:latin typeface="Source Serif Pro Bold"/>
              </a:rPr>
              <a:t>Read the poem aloud to the students.</a:t>
            </a:r>
          </a:p>
          <a:p>
            <a:pPr algn="ctr" marL="0" indent="0" lvl="0">
              <a:lnSpc>
                <a:spcPts val="2364"/>
              </a:lnSpc>
              <a:spcBef>
                <a:spcPct val="0"/>
              </a:spcBef>
            </a:pPr>
          </a:p>
          <a:p>
            <a:pPr algn="ctr" marL="0" indent="0" lvl="0">
              <a:lnSpc>
                <a:spcPts val="3518"/>
              </a:lnSpc>
              <a:spcBef>
                <a:spcPct val="0"/>
              </a:spcBef>
            </a:pPr>
            <a:r>
              <a:rPr lang="en-US" sz="3198" u="none">
                <a:solidFill>
                  <a:srgbClr val="F6F6E9"/>
                </a:solidFill>
                <a:latin typeface="Source Serif Pro Bold"/>
              </a:rPr>
              <a:t>Ask the students to identify the main theme of the poem. (courage)</a:t>
            </a:r>
          </a:p>
          <a:p>
            <a:pPr algn="ctr" marL="0" indent="0" lvl="0">
              <a:lnSpc>
                <a:spcPts val="2364"/>
              </a:lnSpc>
              <a:spcBef>
                <a:spcPct val="0"/>
              </a:spcBef>
            </a:pPr>
          </a:p>
          <a:p>
            <a:pPr algn="ctr" marL="0" indent="0" lvl="0">
              <a:lnSpc>
                <a:spcPts val="3518"/>
              </a:lnSpc>
              <a:spcBef>
                <a:spcPct val="0"/>
              </a:spcBef>
            </a:pPr>
            <a:r>
              <a:rPr lang="en-US" sz="3198" u="none">
                <a:solidFill>
                  <a:srgbClr val="F6F6E9"/>
                </a:solidFill>
                <a:latin typeface="Source Serif Pro Bold"/>
              </a:rPr>
              <a:t>Ask the students to identify the words or phrases that best represent the theme of courage. (fearless, brave, strong, unafraid, etc.)</a:t>
            </a:r>
          </a:p>
          <a:p>
            <a:pPr algn="ctr" marL="0" indent="0" lvl="0">
              <a:lnSpc>
                <a:spcPts val="2364"/>
              </a:lnSpc>
              <a:spcBef>
                <a:spcPct val="0"/>
              </a:spcBef>
            </a:pPr>
          </a:p>
          <a:p>
            <a:pPr algn="ctr" marL="0" indent="0" lvl="0">
              <a:lnSpc>
                <a:spcPts val="3518"/>
              </a:lnSpc>
              <a:spcBef>
                <a:spcPct val="0"/>
              </a:spcBef>
            </a:pPr>
            <a:r>
              <a:rPr lang="en-US" sz="3198" u="none">
                <a:solidFill>
                  <a:srgbClr val="F6F6E9"/>
                </a:solidFill>
                <a:latin typeface="Source Serif Pro Bold"/>
              </a:rPr>
              <a:t>Teach students the Orff arrangement through the rote process</a:t>
            </a:r>
          </a:p>
        </p:txBody>
      </p:sp>
      <p:grpSp>
        <p:nvGrpSpPr>
          <p:cNvPr name="Group 3" id="3"/>
          <p:cNvGrpSpPr/>
          <p:nvPr/>
        </p:nvGrpSpPr>
        <p:grpSpPr>
          <a:xfrm rot="592094">
            <a:off x="16838376" y="-1665550"/>
            <a:ext cx="5235657" cy="14808939"/>
            <a:chOff x="0" y="0"/>
            <a:chExt cx="1378939" cy="3900297"/>
          </a:xfrm>
        </p:grpSpPr>
        <p:sp>
          <p:nvSpPr>
            <p:cNvPr name="Freeform 4" id="4"/>
            <p:cNvSpPr/>
            <p:nvPr/>
          </p:nvSpPr>
          <p:spPr>
            <a:xfrm>
              <a:off x="0" y="0"/>
              <a:ext cx="1378939" cy="3900297"/>
            </a:xfrm>
            <a:custGeom>
              <a:avLst/>
              <a:gdLst/>
              <a:ahLst/>
              <a:cxnLst/>
              <a:rect r="r" b="b" t="t" l="l"/>
              <a:pathLst>
                <a:path h="3900297" w="1378939">
                  <a:moveTo>
                    <a:pt x="0" y="0"/>
                  </a:moveTo>
                  <a:lnTo>
                    <a:pt x="1378939" y="0"/>
                  </a:lnTo>
                  <a:lnTo>
                    <a:pt x="1378939" y="3900297"/>
                  </a:lnTo>
                  <a:lnTo>
                    <a:pt x="0" y="3900297"/>
                  </a:lnTo>
                  <a:close/>
                </a:path>
              </a:pathLst>
            </a:custGeom>
            <a:solidFill>
              <a:srgbClr val="C88B48"/>
            </a:solidFill>
            <a:ln>
              <a:noFill/>
            </a:ln>
          </p:spPr>
        </p:sp>
        <p:sp>
          <p:nvSpPr>
            <p:cNvPr name="TextBox 5" id="5"/>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grpSp>
        <p:nvGrpSpPr>
          <p:cNvPr name="Group 6" id="6"/>
          <p:cNvGrpSpPr/>
          <p:nvPr/>
        </p:nvGrpSpPr>
        <p:grpSpPr>
          <a:xfrm rot="-1867417">
            <a:off x="-3638142" y="-1349168"/>
            <a:ext cx="5235657" cy="17189618"/>
            <a:chOff x="0" y="0"/>
            <a:chExt cx="1378939" cy="4527307"/>
          </a:xfrm>
        </p:grpSpPr>
        <p:sp>
          <p:nvSpPr>
            <p:cNvPr name="Freeform 7" id="7"/>
            <p:cNvSpPr/>
            <p:nvPr/>
          </p:nvSpPr>
          <p:spPr>
            <a:xfrm>
              <a:off x="0" y="0"/>
              <a:ext cx="1378939" cy="4527307"/>
            </a:xfrm>
            <a:custGeom>
              <a:avLst/>
              <a:gdLst/>
              <a:ahLst/>
              <a:cxnLst/>
              <a:rect r="r" b="b" t="t" l="l"/>
              <a:pathLst>
                <a:path h="4527307" w="1378939">
                  <a:moveTo>
                    <a:pt x="0" y="0"/>
                  </a:moveTo>
                  <a:lnTo>
                    <a:pt x="1378939" y="0"/>
                  </a:lnTo>
                  <a:lnTo>
                    <a:pt x="1378939" y="4527307"/>
                  </a:lnTo>
                  <a:lnTo>
                    <a:pt x="0" y="4527307"/>
                  </a:lnTo>
                  <a:close/>
                </a:path>
              </a:pathLst>
            </a:custGeom>
            <a:solidFill>
              <a:srgbClr val="C88B48"/>
            </a:solidFill>
            <a:ln>
              <a:noFill/>
            </a:ln>
          </p:spPr>
        </p:sp>
        <p:sp>
          <p:nvSpPr>
            <p:cNvPr name="TextBox 8" id="8"/>
            <p:cNvSpPr txBox="true"/>
            <p:nvPr/>
          </p:nvSpPr>
          <p:spPr>
            <a:xfrm>
              <a:off x="0" y="-57150"/>
              <a:ext cx="812800" cy="869950"/>
            </a:xfrm>
            <a:prstGeom prst="rect">
              <a:avLst/>
            </a:prstGeom>
          </p:spPr>
          <p:txBody>
            <a:bodyPr anchor="ctr" rtlCol="false" tIns="50800" lIns="50800" bIns="50800" rIns="50800"/>
            <a:lstStyle/>
            <a:p>
              <a:pPr algn="ctr" marL="0" indent="0" lvl="0">
                <a:lnSpc>
                  <a:spcPts val="3150"/>
                </a:lnSpc>
                <a:spcBef>
                  <a:spcPct val="0"/>
                </a:spcBef>
              </a:pPr>
            </a:p>
          </p:txBody>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381348">
            <a:off x="-2571985" y="844606"/>
            <a:ext cx="5143969" cy="4049707"/>
          </a:xfrm>
          <a:prstGeom prst="rect">
            <a:avLst/>
          </a:prstGeom>
        </p:spPr>
      </p:pic>
      <p:pic>
        <p:nvPicPr>
          <p:cNvPr name="Picture 10" id="10"/>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713960">
            <a:off x="15333634" y="7024195"/>
            <a:ext cx="2972782" cy="380239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DAFXLGYDdM0</dc:identifier>
  <dcterms:modified xsi:type="dcterms:W3CDTF">2011-08-01T06:04:30Z</dcterms:modified>
  <cp:revision>1</cp:revision>
  <dc:title>Life Doesn't Frighten Me At All Lesson Plan - Presentation</dc:title>
</cp:coreProperties>
</file>